
<file path=[Content_Types].xml><?xml version="1.0" encoding="utf-8"?>
<Types xmlns="http://schemas.openxmlformats.org/package/2006/content-types">
  <Default ContentType="image/jpeg" Extension="jpg"/>
  <Default ContentType="image/gif" Extension="gif"/>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4ae911c6c5f7bb55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4ae911c6c5f7bb55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2c34a9f09e3f2b34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2c34a9f09e3f2b34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1d149e480c77bf35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1d149e480c77bf35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2c34a9f09e3f2b34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2c34a9f09e3f2b34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1d149e480c77bf35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1d149e480c77bf35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7cc1979483453e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7cc1979483453e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7cc1979483453e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7cc1979483453e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7cc1979483453e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7cc1979483453e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7cc1979483453e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7cc1979483453e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7cc1979483453e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7cc1979483453e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g7cc1979483453e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 name="Google Shape;61;g7cc1979483453e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7cc1979483453e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7cc1979483453e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7cc1979483453e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7cc1979483453e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7cc1979483453e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7cc1979483453e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7cc1979483453e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7cc1979483453e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7cc1979483453e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7cc1979483453e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5ede5db78a06fa07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5ede5db78a06fa0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7cc1979483453e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7cc1979483453e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7cc1979483453e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7cc1979483453e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71fd4bb52ce36726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71fd4bb52ce36726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71fd4bb52ce36726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71fd4bb52ce36726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71a94099467590d6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71a94099467590d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1d149e480c77bf35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1d149e480c77bf35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1d149e480c77bf35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1d149e480c77bf35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1d149e480c77bf35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1d149e480c77bf35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1d149e480c77bf35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1d149e480c77bf35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1d149e480c77bf35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1d149e480c77bf35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1.png"/><Relationship Id="rId4" Type="http://schemas.openxmlformats.org/officeDocument/2006/relationships/image" Target="../media/image6.gi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7.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5.jpg"/><Relationship Id="rId4" Type="http://schemas.openxmlformats.org/officeDocument/2006/relationships/image" Target="../media/image4.gi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4.jpg"/><Relationship Id="rId4" Type="http://schemas.openxmlformats.org/officeDocument/2006/relationships/image" Target="../media/image27.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0.jpg"/><Relationship Id="rId4" Type="http://schemas.openxmlformats.org/officeDocument/2006/relationships/image" Target="../media/image9.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1.jpg"/><Relationship Id="rId4" Type="http://schemas.openxmlformats.org/officeDocument/2006/relationships/image" Target="../media/image16.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25.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5.jpg"/><Relationship Id="rId4" Type="http://schemas.openxmlformats.org/officeDocument/2006/relationships/image" Target="../media/image30.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7.jpg"/><Relationship Id="rId4" Type="http://schemas.openxmlformats.org/officeDocument/2006/relationships/image" Target="../media/image24.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23.jpg"/><Relationship Id="rId4" Type="http://schemas.openxmlformats.org/officeDocument/2006/relationships/image" Target="../media/image38.jpg"/><Relationship Id="rId5" Type="http://schemas.openxmlformats.org/officeDocument/2006/relationships/image" Target="../media/image28.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9.jpg"/><Relationship Id="rId4" Type="http://schemas.openxmlformats.org/officeDocument/2006/relationships/image" Target="../media/image22.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8.jpg"/><Relationship Id="rId4" Type="http://schemas.openxmlformats.org/officeDocument/2006/relationships/image" Target="../media/image29.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6.jpg"/><Relationship Id="rId4" Type="http://schemas.openxmlformats.org/officeDocument/2006/relationships/image" Target="../media/image33.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 Id="rId3" Type="http://schemas.openxmlformats.org/officeDocument/2006/relationships/image" Target="../media/image37.jpg"/><Relationship Id="rId4" Type="http://schemas.openxmlformats.org/officeDocument/2006/relationships/image" Target="../media/image36.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37.jpg"/><Relationship Id="rId4" Type="http://schemas.openxmlformats.org/officeDocument/2006/relationships/image" Target="../media/image39.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35.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32.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8.xml"/><Relationship Id="rId3" Type="http://schemas.openxmlformats.org/officeDocument/2006/relationships/image" Target="../media/image34.g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1.jpg"/><Relationship Id="rId4" Type="http://schemas.openxmlformats.org/officeDocument/2006/relationships/image" Target="../media/image3.gi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3.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8.jp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20.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12.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Spin Orbit Interaction </a:t>
            </a:r>
            <a:endParaRPr/>
          </a:p>
        </p:txBody>
      </p:sp>
      <p:sp>
        <p:nvSpPr>
          <p:cNvPr id="55" name="Google Shape;55;p13"/>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fontScale="85000" lnSpcReduction="20000"/>
          </a:bodyPr>
          <a:lstStyle/>
          <a:p>
            <a:pPr indent="0" lvl="0" marL="0" rtl="0" algn="ctr">
              <a:spcBef>
                <a:spcPts val="0"/>
              </a:spcBef>
              <a:spcAft>
                <a:spcPts val="0"/>
              </a:spcAft>
              <a:buNone/>
            </a:pPr>
            <a:r>
              <a:rPr lang="en"/>
              <a:t>Raj Gaurav Tripathi </a:t>
            </a:r>
            <a:endParaRPr/>
          </a:p>
          <a:p>
            <a:pPr indent="0" lvl="0" marL="0" rtl="0" algn="ctr">
              <a:spcBef>
                <a:spcPts val="0"/>
              </a:spcBef>
              <a:spcAft>
                <a:spcPts val="0"/>
              </a:spcAft>
              <a:buNone/>
            </a:pPr>
            <a:r>
              <a:rPr lang="en"/>
              <a:t>DPS</a:t>
            </a:r>
            <a:endParaRPr/>
          </a:p>
        </p:txBody>
      </p:sp>
      <p:pic>
        <p:nvPicPr>
          <p:cNvPr id="56" name="Google Shape;56;p13"/>
          <p:cNvPicPr preferRelativeResize="0"/>
          <p:nvPr/>
        </p:nvPicPr>
        <p:blipFill>
          <a:blip r:embed="rId3">
            <a:alphaModFix/>
          </a:blip>
          <a:stretch>
            <a:fillRect/>
          </a:stretch>
        </p:blipFill>
        <p:spPr>
          <a:xfrm>
            <a:off x="3834500" y="333524"/>
            <a:ext cx="1475001" cy="1549974"/>
          </a:xfrm>
          <a:prstGeom prst="rect">
            <a:avLst/>
          </a:prstGeom>
          <a:noFill/>
          <a:ln>
            <a:noFill/>
          </a:ln>
        </p:spPr>
      </p:pic>
      <p:sp>
        <p:nvSpPr>
          <p:cNvPr id="57" name="Google Shape;57;p13"/>
          <p:cNvSpPr txBox="1"/>
          <p:nvPr/>
        </p:nvSpPr>
        <p:spPr>
          <a:xfrm>
            <a:off x="3928944" y="3456831"/>
            <a:ext cx="1286100" cy="463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rPr>
              <a:t>May, 2025</a:t>
            </a:r>
            <a:endParaRPr sz="1800">
              <a:solidFill>
                <a:schemeClr val="dk2"/>
              </a:solidFill>
            </a:endParaRPr>
          </a:p>
        </p:txBody>
      </p:sp>
      <p:pic>
        <p:nvPicPr>
          <p:cNvPr id="58" name="Google Shape;58;p13"/>
          <p:cNvPicPr preferRelativeResize="0"/>
          <p:nvPr/>
        </p:nvPicPr>
        <p:blipFill rotWithShape="1">
          <a:blip r:embed="rId4">
            <a:alphaModFix/>
          </a:blip>
          <a:srcRect b="23779" l="18081" r="32862" t="26536"/>
          <a:stretch/>
        </p:blipFill>
        <p:spPr>
          <a:xfrm>
            <a:off x="7732039" y="1941450"/>
            <a:ext cx="881325" cy="892667"/>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Spin–Orbit Interaction of Light</a:t>
            </a:r>
            <a:endParaRPr/>
          </a:p>
        </p:txBody>
      </p:sp>
      <p:pic>
        <p:nvPicPr>
          <p:cNvPr id="129" name="Google Shape;129;p22"/>
          <p:cNvPicPr preferRelativeResize="0"/>
          <p:nvPr/>
        </p:nvPicPr>
        <p:blipFill>
          <a:blip r:embed="rId3">
            <a:alphaModFix/>
          </a:blip>
          <a:stretch>
            <a:fillRect/>
          </a:stretch>
        </p:blipFill>
        <p:spPr>
          <a:xfrm>
            <a:off x="152400" y="1317991"/>
            <a:ext cx="8839198" cy="250752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Photonic Spin Hall Effects</a:t>
            </a:r>
            <a:endParaRPr/>
          </a:p>
        </p:txBody>
      </p:sp>
      <p:pic>
        <p:nvPicPr>
          <p:cNvPr id="135" name="Google Shape;135;p23"/>
          <p:cNvPicPr preferRelativeResize="0"/>
          <p:nvPr/>
        </p:nvPicPr>
        <p:blipFill>
          <a:blip r:embed="rId3">
            <a:alphaModFix/>
          </a:blip>
          <a:stretch>
            <a:fillRect/>
          </a:stretch>
        </p:blipFill>
        <p:spPr>
          <a:xfrm>
            <a:off x="86692" y="1190387"/>
            <a:ext cx="9144000" cy="2320914"/>
          </a:xfrm>
          <a:prstGeom prst="rect">
            <a:avLst/>
          </a:prstGeom>
          <a:noFill/>
          <a:ln>
            <a:noFill/>
          </a:ln>
        </p:spPr>
      </p:pic>
      <p:pic>
        <p:nvPicPr>
          <p:cNvPr id="136" name="Google Shape;136;p23"/>
          <p:cNvPicPr preferRelativeResize="0"/>
          <p:nvPr/>
        </p:nvPicPr>
        <p:blipFill>
          <a:blip r:embed="rId4">
            <a:alphaModFix/>
          </a:blip>
          <a:stretch>
            <a:fillRect/>
          </a:stretch>
        </p:blipFill>
        <p:spPr>
          <a:xfrm>
            <a:off x="629319" y="3511300"/>
            <a:ext cx="3095625" cy="2174700"/>
          </a:xfrm>
          <a:prstGeom prst="rect">
            <a:avLst/>
          </a:prstGeom>
          <a:noFill/>
          <a:ln>
            <a:noFill/>
          </a:ln>
        </p:spPr>
      </p:pic>
      <p:sp>
        <p:nvSpPr>
          <p:cNvPr id="137" name="Google Shape;137;p23"/>
          <p:cNvSpPr txBox="1"/>
          <p:nvPr/>
        </p:nvSpPr>
        <p:spPr>
          <a:xfrm>
            <a:off x="3724950" y="4366750"/>
            <a:ext cx="3095700" cy="463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1"/>
                </a:solidFill>
              </a:rPr>
              <a:t>Spin Hall effect of electron. </a:t>
            </a:r>
            <a:endParaRPr sz="1800">
              <a:solidFill>
                <a:schemeClr val="dk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Plasmonic Photonic Crystal </a:t>
            </a:r>
            <a:endParaRPr/>
          </a:p>
        </p:txBody>
      </p:sp>
      <p:pic>
        <p:nvPicPr>
          <p:cNvPr id="143" name="Google Shape;143;p24"/>
          <p:cNvPicPr preferRelativeResize="0"/>
          <p:nvPr/>
        </p:nvPicPr>
        <p:blipFill rotWithShape="1">
          <a:blip r:embed="rId3">
            <a:alphaModFix/>
          </a:blip>
          <a:srcRect b="-3991" l="0" r="1768" t="26634"/>
          <a:stretch/>
        </p:blipFill>
        <p:spPr>
          <a:xfrm>
            <a:off x="130625" y="1017725"/>
            <a:ext cx="4735375" cy="1967052"/>
          </a:xfrm>
          <a:prstGeom prst="rect">
            <a:avLst/>
          </a:prstGeom>
          <a:noFill/>
          <a:ln>
            <a:noFill/>
          </a:ln>
        </p:spPr>
      </p:pic>
      <p:pic>
        <p:nvPicPr>
          <p:cNvPr id="144" name="Google Shape;144;p24"/>
          <p:cNvPicPr preferRelativeResize="0"/>
          <p:nvPr/>
        </p:nvPicPr>
        <p:blipFill rotWithShape="1">
          <a:blip r:embed="rId4">
            <a:alphaModFix/>
          </a:blip>
          <a:srcRect b="51037" l="0" r="0" t="23692"/>
          <a:stretch/>
        </p:blipFill>
        <p:spPr>
          <a:xfrm>
            <a:off x="3578175" y="2984775"/>
            <a:ext cx="5254124" cy="2124353"/>
          </a:xfrm>
          <a:prstGeom prst="rect">
            <a:avLst/>
          </a:prstGeom>
          <a:noFill/>
          <a:ln>
            <a:noFill/>
          </a:ln>
        </p:spPr>
      </p:pic>
      <p:sp>
        <p:nvSpPr>
          <p:cNvPr id="145" name="Google Shape;145;p24"/>
          <p:cNvSpPr txBox="1"/>
          <p:nvPr/>
        </p:nvSpPr>
        <p:spPr>
          <a:xfrm>
            <a:off x="5052147" y="1434147"/>
            <a:ext cx="3966300" cy="1454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rPr>
              <a:t>A plasmonic crystal is a periodic structure, typically made of metallic nanoparticles or nano-holes, that exhibits surface plasmon polariton (SPP) modes. These SPPs are collective oscillations of electrons at the interface between a metal and a dielectric, </a:t>
            </a:r>
            <a:endParaRPr>
              <a:solidFill>
                <a:schemeClr val="dk1"/>
              </a:solidFill>
            </a:endParaRPr>
          </a:p>
        </p:txBody>
      </p:sp>
      <p:sp>
        <p:nvSpPr>
          <p:cNvPr id="146" name="Google Shape;146;p24"/>
          <p:cNvSpPr txBox="1"/>
          <p:nvPr/>
        </p:nvSpPr>
        <p:spPr>
          <a:xfrm>
            <a:off x="130625" y="3837224"/>
            <a:ext cx="3594600" cy="608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rPr>
              <a:t>SSP can be manipulated by the periodic structure of the crystal.</a:t>
            </a:r>
            <a:endParaRPr>
              <a:solidFill>
                <a:schemeClr val="dk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Plasmonic Photonic Crystal </a:t>
            </a:r>
            <a:endParaRPr/>
          </a:p>
        </p:txBody>
      </p:sp>
      <p:pic>
        <p:nvPicPr>
          <p:cNvPr id="152" name="Google Shape;152;p25"/>
          <p:cNvPicPr preferRelativeResize="0"/>
          <p:nvPr/>
        </p:nvPicPr>
        <p:blipFill>
          <a:blip r:embed="rId3">
            <a:alphaModFix/>
          </a:blip>
          <a:stretch>
            <a:fillRect/>
          </a:stretch>
        </p:blipFill>
        <p:spPr>
          <a:xfrm>
            <a:off x="152400" y="1170125"/>
            <a:ext cx="8839202" cy="2209801"/>
          </a:xfrm>
          <a:prstGeom prst="rect">
            <a:avLst/>
          </a:prstGeom>
          <a:noFill/>
          <a:ln>
            <a:noFill/>
          </a:ln>
        </p:spPr>
      </p:pic>
      <p:pic>
        <p:nvPicPr>
          <p:cNvPr id="153" name="Google Shape;153;p25"/>
          <p:cNvPicPr preferRelativeResize="0"/>
          <p:nvPr/>
        </p:nvPicPr>
        <p:blipFill>
          <a:blip r:embed="rId4">
            <a:alphaModFix/>
          </a:blip>
          <a:stretch>
            <a:fillRect/>
          </a:stretch>
        </p:blipFill>
        <p:spPr>
          <a:xfrm>
            <a:off x="701559" y="3532325"/>
            <a:ext cx="1840753" cy="1170125"/>
          </a:xfrm>
          <a:prstGeom prst="rect">
            <a:avLst/>
          </a:prstGeom>
          <a:noFill/>
          <a:ln>
            <a:noFill/>
          </a:ln>
        </p:spPr>
      </p:pic>
      <p:sp>
        <p:nvSpPr>
          <p:cNvPr id="154" name="Google Shape;154;p25"/>
          <p:cNvSpPr txBox="1"/>
          <p:nvPr/>
        </p:nvSpPr>
        <p:spPr>
          <a:xfrm>
            <a:off x="2542300" y="3882850"/>
            <a:ext cx="5133300" cy="819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2"/>
                </a:solidFill>
              </a:rPr>
              <a:t>Typical SEM images of the Au grating waveguided plasmonic crystal. The direction of the TM-y and TE-x polarizations are shown.</a:t>
            </a:r>
            <a:endParaRPr>
              <a:solidFill>
                <a:schemeClr val="dk2"/>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Plasmonic Photonic </a:t>
            </a:r>
            <a:r>
              <a:rPr lang="en"/>
              <a:t>Crystal </a:t>
            </a:r>
            <a:endParaRPr/>
          </a:p>
        </p:txBody>
      </p:sp>
      <p:pic>
        <p:nvPicPr>
          <p:cNvPr id="160" name="Google Shape;160;p26"/>
          <p:cNvPicPr preferRelativeResize="0"/>
          <p:nvPr/>
        </p:nvPicPr>
        <p:blipFill>
          <a:blip r:embed="rId3">
            <a:alphaModFix/>
          </a:blip>
          <a:stretch>
            <a:fillRect/>
          </a:stretch>
        </p:blipFill>
        <p:spPr>
          <a:xfrm>
            <a:off x="152400" y="1170125"/>
            <a:ext cx="8839197" cy="2302869"/>
          </a:xfrm>
          <a:prstGeom prst="rect">
            <a:avLst/>
          </a:prstGeom>
          <a:noFill/>
          <a:ln>
            <a:noFill/>
          </a:ln>
        </p:spPr>
      </p:pic>
      <p:pic>
        <p:nvPicPr>
          <p:cNvPr id="161" name="Google Shape;161;p26"/>
          <p:cNvPicPr preferRelativeResize="0"/>
          <p:nvPr/>
        </p:nvPicPr>
        <p:blipFill rotWithShape="1">
          <a:blip r:embed="rId4">
            <a:alphaModFix/>
          </a:blip>
          <a:srcRect b="33976" l="9120" r="7511" t="38083"/>
          <a:stretch/>
        </p:blipFill>
        <p:spPr>
          <a:xfrm>
            <a:off x="504825" y="3473000"/>
            <a:ext cx="5178348" cy="108462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Guided modes </a:t>
            </a:r>
            <a:endParaRPr/>
          </a:p>
        </p:txBody>
      </p:sp>
      <p:sp>
        <p:nvSpPr>
          <p:cNvPr id="167" name="Google Shape;167;p27"/>
          <p:cNvSpPr txBox="1"/>
          <p:nvPr>
            <p:ph idx="1" type="body"/>
          </p:nvPr>
        </p:nvSpPr>
        <p:spPr>
          <a:xfrm>
            <a:off x="311700" y="1017725"/>
            <a:ext cx="8520600" cy="3416400"/>
          </a:xfrm>
          <a:prstGeom prst="rect">
            <a:avLst/>
          </a:prstGeom>
        </p:spPr>
        <p:txBody>
          <a:bodyPr anchorCtr="0" anchor="t" bIns="91425" lIns="91425" spcFirstLastPara="1" rIns="91425" wrap="square" tIns="91425">
            <a:normAutofit fontScale="77500" lnSpcReduction="10000"/>
          </a:bodyPr>
          <a:lstStyle/>
          <a:p>
            <a:pPr indent="0" lvl="0" marL="0" rtl="0" algn="l">
              <a:spcBef>
                <a:spcPts val="0"/>
              </a:spcBef>
              <a:spcAft>
                <a:spcPts val="0"/>
              </a:spcAft>
              <a:buNone/>
            </a:pPr>
            <a:r>
              <a:rPr lang="en">
                <a:solidFill>
                  <a:schemeClr val="dk1"/>
                </a:solidFill>
              </a:rPr>
              <a:t>In a dielectric waveguide, light can be trapped and guided along the plane due to total internal reflection, so they do not radiate out — they're bound modes..</a:t>
            </a:r>
            <a:endParaRPr>
              <a:solidFill>
                <a:schemeClr val="dk1"/>
              </a:solidFill>
            </a:endParaRPr>
          </a:p>
          <a:p>
            <a:pPr indent="0" lvl="0" marL="0" rtl="0" algn="l">
              <a:spcBef>
                <a:spcPts val="1200"/>
              </a:spcBef>
              <a:spcAft>
                <a:spcPts val="0"/>
              </a:spcAft>
              <a:buNone/>
            </a:pPr>
            <a:r>
              <a:t/>
            </a:r>
            <a:endParaRPr>
              <a:solidFill>
                <a:schemeClr val="dk1"/>
              </a:solidFill>
            </a:endParaRPr>
          </a:p>
          <a:p>
            <a:pPr indent="0" lvl="0" marL="0" rtl="0" algn="l">
              <a:spcBef>
                <a:spcPts val="1200"/>
              </a:spcBef>
              <a:spcAft>
                <a:spcPts val="0"/>
              </a:spcAft>
              <a:buNone/>
            </a:pPr>
            <a:r>
              <a:rPr lang="en">
                <a:solidFill>
                  <a:schemeClr val="dk1"/>
                </a:solidFill>
              </a:rPr>
              <a:t>When the perfect symmetry of the waveguide is disturbed — e.g., by adding a grating, metal, or finite thickness — the guided modes become “quasi”-guided.That means:</a:t>
            </a:r>
            <a:endParaRPr>
              <a:solidFill>
                <a:schemeClr val="dk1"/>
              </a:solidFill>
            </a:endParaRPr>
          </a:p>
          <a:p>
            <a:pPr indent="0" lvl="0" marL="0" rtl="0" algn="l">
              <a:spcBef>
                <a:spcPts val="1200"/>
              </a:spcBef>
              <a:spcAft>
                <a:spcPts val="0"/>
              </a:spcAft>
              <a:buNone/>
            </a:pPr>
            <a:r>
              <a:rPr lang="en">
                <a:solidFill>
                  <a:schemeClr val="dk1"/>
                </a:solidFill>
              </a:rPr>
              <a:t>The light is still mostly guided in-plane.</a:t>
            </a:r>
            <a:endParaRPr>
              <a:solidFill>
                <a:schemeClr val="dk1"/>
              </a:solidFill>
            </a:endParaRPr>
          </a:p>
          <a:p>
            <a:pPr indent="0" lvl="0" marL="0" rtl="0" algn="l">
              <a:spcBef>
                <a:spcPts val="1200"/>
              </a:spcBef>
              <a:spcAft>
                <a:spcPts val="0"/>
              </a:spcAft>
              <a:buNone/>
            </a:pPr>
            <a:r>
              <a:rPr lang="en">
                <a:solidFill>
                  <a:schemeClr val="dk1"/>
                </a:solidFill>
              </a:rPr>
              <a:t>But due to structural features, a small amount leaks into free space.</a:t>
            </a:r>
            <a:endParaRPr>
              <a:solidFill>
                <a:schemeClr val="dk1"/>
              </a:solidFill>
            </a:endParaRPr>
          </a:p>
          <a:p>
            <a:pPr indent="0" lvl="0" marL="0" rtl="0" algn="l">
              <a:spcBef>
                <a:spcPts val="1200"/>
              </a:spcBef>
              <a:spcAft>
                <a:spcPts val="0"/>
              </a:spcAft>
              <a:buNone/>
            </a:pPr>
            <a:r>
              <a:t/>
            </a:r>
            <a:endParaRPr>
              <a:solidFill>
                <a:schemeClr val="dk1"/>
              </a:solidFill>
            </a:endParaRPr>
          </a:p>
          <a:p>
            <a:pPr indent="0" lvl="0" marL="0" rtl="0" algn="l">
              <a:spcBef>
                <a:spcPts val="1200"/>
              </a:spcBef>
              <a:spcAft>
                <a:spcPts val="1200"/>
              </a:spcAft>
              <a:buNone/>
            </a:pPr>
            <a:r>
              <a:rPr lang="en">
                <a:solidFill>
                  <a:schemeClr val="dk1"/>
                </a:solidFill>
              </a:rPr>
              <a:t>Leaky quasiguided modes are partially confined optical modes in a structured waveguide system that radiate weakly into free space, enabling direct observation of spin-dependent effects in the far field.</a:t>
            </a:r>
            <a:endParaRPr>
              <a:solidFill>
                <a:schemeClr val="dk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Dark Field</a:t>
            </a:r>
            <a:r>
              <a:rPr lang="en"/>
              <a:t> Microscopy </a:t>
            </a:r>
            <a:endParaRPr/>
          </a:p>
        </p:txBody>
      </p:sp>
      <p:sp>
        <p:nvSpPr>
          <p:cNvPr id="173" name="Google Shape;173;p28"/>
          <p:cNvSpPr txBox="1"/>
          <p:nvPr/>
        </p:nvSpPr>
        <p:spPr>
          <a:xfrm>
            <a:off x="311700" y="1442275"/>
            <a:ext cx="7017900" cy="1021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1"/>
                </a:solidFill>
              </a:rPr>
              <a:t>optical imaging technique used to observe weakly scattering objects by blocking direct light and only collecting light scattered by the sample.</a:t>
            </a:r>
            <a:endParaRPr sz="1800">
              <a:solidFill>
                <a:schemeClr val="dk1"/>
              </a:solidFill>
            </a:endParaRPr>
          </a:p>
        </p:txBody>
      </p:sp>
      <p:sp>
        <p:nvSpPr>
          <p:cNvPr id="174" name="Google Shape;174;p28"/>
          <p:cNvSpPr txBox="1"/>
          <p:nvPr/>
        </p:nvSpPr>
        <p:spPr>
          <a:xfrm>
            <a:off x="311700" y="2710736"/>
            <a:ext cx="6791100" cy="1858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1"/>
                </a:solidFill>
              </a:rPr>
              <a:t>In brightfield microscopy, light passes directly through or reflects off the sample and into the objective.</a:t>
            </a:r>
            <a:endParaRPr sz="1800">
              <a:solidFill>
                <a:schemeClr val="dk1"/>
              </a:solidFill>
            </a:endParaRPr>
          </a:p>
          <a:p>
            <a:pPr indent="0" lvl="0" marL="0" rtl="0" algn="l">
              <a:spcBef>
                <a:spcPts val="0"/>
              </a:spcBef>
              <a:spcAft>
                <a:spcPts val="0"/>
              </a:spcAft>
              <a:buNone/>
            </a:pPr>
            <a:r>
              <a:rPr lang="en" sz="1800">
                <a:solidFill>
                  <a:schemeClr val="dk1"/>
                </a:solidFill>
              </a:rPr>
              <a:t>➤ Bright background, often overwhelms weak scatterers.</a:t>
            </a:r>
            <a:endParaRPr sz="1800">
              <a:solidFill>
                <a:schemeClr val="dk1"/>
              </a:solidFill>
            </a:endParaRPr>
          </a:p>
          <a:p>
            <a:pPr indent="0" lvl="0" marL="0" rtl="0" algn="l">
              <a:spcBef>
                <a:spcPts val="0"/>
              </a:spcBef>
              <a:spcAft>
                <a:spcPts val="0"/>
              </a:spcAft>
              <a:buNone/>
            </a:pPr>
            <a:r>
              <a:t/>
            </a:r>
            <a:endParaRPr sz="1800">
              <a:solidFill>
                <a:schemeClr val="dk1"/>
              </a:solidFill>
            </a:endParaRPr>
          </a:p>
          <a:p>
            <a:pPr indent="0" lvl="0" marL="0" rtl="0" algn="l">
              <a:spcBef>
                <a:spcPts val="0"/>
              </a:spcBef>
              <a:spcAft>
                <a:spcPts val="0"/>
              </a:spcAft>
              <a:buNone/>
            </a:pPr>
            <a:r>
              <a:rPr lang="en" sz="1800">
                <a:solidFill>
                  <a:schemeClr val="dk1"/>
                </a:solidFill>
              </a:rPr>
              <a:t>In darkfield microscopy, the central (unscattered) light is blocked, and only scattered light enters the objective lens.</a:t>
            </a:r>
            <a:endParaRPr sz="1800">
              <a:solidFill>
                <a:schemeClr val="dk1"/>
              </a:solidFill>
            </a:endParaRPr>
          </a:p>
        </p:txBody>
      </p:sp>
      <p:pic>
        <p:nvPicPr>
          <p:cNvPr id="175" name="Google Shape;175;p28"/>
          <p:cNvPicPr preferRelativeResize="0"/>
          <p:nvPr/>
        </p:nvPicPr>
        <p:blipFill>
          <a:blip r:embed="rId3">
            <a:alphaModFix/>
          </a:blip>
          <a:stretch>
            <a:fillRect/>
          </a:stretch>
        </p:blipFill>
        <p:spPr>
          <a:xfrm>
            <a:off x="7451434" y="326692"/>
            <a:ext cx="1380875" cy="2571731"/>
          </a:xfrm>
          <a:prstGeom prst="rect">
            <a:avLst/>
          </a:prstGeom>
          <a:noFill/>
          <a:ln>
            <a:noFill/>
          </a:ln>
        </p:spPr>
      </p:pic>
      <p:sp>
        <p:nvSpPr>
          <p:cNvPr id="176" name="Google Shape;176;p28"/>
          <p:cNvSpPr txBox="1"/>
          <p:nvPr/>
        </p:nvSpPr>
        <p:spPr>
          <a:xfrm>
            <a:off x="7329594" y="2825143"/>
            <a:ext cx="1761000" cy="191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dk2"/>
                </a:solidFill>
              </a:rPr>
              <a:t>A schematic of the darkfield Fourier domain polarization Mueller matrix microscopy system. PSG and PSA: Polarization state generator and analyzer units, DFC: Darkfield condenser, MO: Microscope objective.</a:t>
            </a:r>
            <a:endParaRPr sz="1100">
              <a:solidFill>
                <a:schemeClr val="dk2"/>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Fano Resonance Spectrum</a:t>
            </a:r>
            <a:endParaRPr/>
          </a:p>
        </p:txBody>
      </p:sp>
      <p:pic>
        <p:nvPicPr>
          <p:cNvPr id="182" name="Google Shape;182;p29"/>
          <p:cNvPicPr preferRelativeResize="0"/>
          <p:nvPr/>
        </p:nvPicPr>
        <p:blipFill>
          <a:blip r:embed="rId3">
            <a:alphaModFix/>
          </a:blip>
          <a:stretch>
            <a:fillRect/>
          </a:stretch>
        </p:blipFill>
        <p:spPr>
          <a:xfrm>
            <a:off x="152400" y="1170125"/>
            <a:ext cx="8839202" cy="1617451"/>
          </a:xfrm>
          <a:prstGeom prst="rect">
            <a:avLst/>
          </a:prstGeom>
          <a:noFill/>
          <a:ln>
            <a:noFill/>
          </a:ln>
        </p:spPr>
      </p:pic>
      <p:pic>
        <p:nvPicPr>
          <p:cNvPr id="183" name="Google Shape;183;p29"/>
          <p:cNvPicPr preferRelativeResize="0"/>
          <p:nvPr/>
        </p:nvPicPr>
        <p:blipFill>
          <a:blip r:embed="rId4">
            <a:alphaModFix/>
          </a:blip>
          <a:stretch>
            <a:fillRect/>
          </a:stretch>
        </p:blipFill>
        <p:spPr>
          <a:xfrm>
            <a:off x="152400" y="2939976"/>
            <a:ext cx="3283590" cy="205112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Dark-Field Fourier-Domain Mueller Microscopy</a:t>
            </a:r>
            <a:endParaRPr/>
          </a:p>
        </p:txBody>
      </p:sp>
      <p:pic>
        <p:nvPicPr>
          <p:cNvPr id="189" name="Google Shape;189;p30"/>
          <p:cNvPicPr preferRelativeResize="0"/>
          <p:nvPr/>
        </p:nvPicPr>
        <p:blipFill>
          <a:blip r:embed="rId3">
            <a:alphaModFix/>
          </a:blip>
          <a:stretch>
            <a:fillRect/>
          </a:stretch>
        </p:blipFill>
        <p:spPr>
          <a:xfrm>
            <a:off x="152400" y="1170125"/>
            <a:ext cx="8839203" cy="1860219"/>
          </a:xfrm>
          <a:prstGeom prst="rect">
            <a:avLst/>
          </a:prstGeom>
          <a:noFill/>
          <a:ln>
            <a:noFill/>
          </a:ln>
        </p:spPr>
      </p:pic>
      <p:pic>
        <p:nvPicPr>
          <p:cNvPr id="190" name="Google Shape;190;p30"/>
          <p:cNvPicPr preferRelativeResize="0"/>
          <p:nvPr/>
        </p:nvPicPr>
        <p:blipFill>
          <a:blip r:embed="rId4">
            <a:alphaModFix/>
          </a:blip>
          <a:stretch>
            <a:fillRect/>
          </a:stretch>
        </p:blipFill>
        <p:spPr>
          <a:xfrm>
            <a:off x="402743" y="3182744"/>
            <a:ext cx="2821797" cy="1808357"/>
          </a:xfrm>
          <a:prstGeom prst="rect">
            <a:avLst/>
          </a:prstGeom>
          <a:noFill/>
          <a:ln>
            <a:noFill/>
          </a:ln>
        </p:spPr>
      </p:pic>
      <p:sp>
        <p:nvSpPr>
          <p:cNvPr id="191" name="Google Shape;191;p30"/>
          <p:cNvSpPr txBox="1"/>
          <p:nvPr/>
        </p:nvSpPr>
        <p:spPr>
          <a:xfrm>
            <a:off x="3157231" y="3720478"/>
            <a:ext cx="4271400" cy="732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2"/>
                </a:solidFill>
              </a:rPr>
              <a:t>The leakage radiation of the quasiguided modes manifest as ring-like intensity distribution in the momentum (k) domain</a:t>
            </a:r>
            <a:endParaRPr sz="1200">
              <a:solidFill>
                <a:schemeClr val="dk2"/>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Spin to Orbit Conversion </a:t>
            </a:r>
            <a:endParaRPr/>
          </a:p>
        </p:txBody>
      </p:sp>
      <p:pic>
        <p:nvPicPr>
          <p:cNvPr id="197" name="Google Shape;197;p31"/>
          <p:cNvPicPr preferRelativeResize="0"/>
          <p:nvPr/>
        </p:nvPicPr>
        <p:blipFill>
          <a:blip r:embed="rId3">
            <a:alphaModFix/>
          </a:blip>
          <a:stretch>
            <a:fillRect/>
          </a:stretch>
        </p:blipFill>
        <p:spPr>
          <a:xfrm>
            <a:off x="152400" y="1170125"/>
            <a:ext cx="8839204" cy="1674797"/>
          </a:xfrm>
          <a:prstGeom prst="rect">
            <a:avLst/>
          </a:prstGeom>
          <a:noFill/>
          <a:ln>
            <a:noFill/>
          </a:ln>
        </p:spPr>
      </p:pic>
      <p:sp>
        <p:nvSpPr>
          <p:cNvPr id="198" name="Google Shape;198;p31"/>
          <p:cNvSpPr txBox="1"/>
          <p:nvPr/>
        </p:nvSpPr>
        <p:spPr>
          <a:xfrm>
            <a:off x="232050" y="4242407"/>
            <a:ext cx="8679900" cy="732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2"/>
                </a:solidFill>
              </a:rPr>
              <a:t>Signature of the SAM to IOAM conversion through azimuthal geometric phase, manifesting as azimuthally varying intensity patterns in the k-space arc segments, (a) in the Stokes vector elements (S1) and (S2) for input LCP state and (b) in the Stokes vector element (S3) for input horizontal and vertical polarization states.</a:t>
            </a:r>
            <a:endParaRPr sz="1200">
              <a:solidFill>
                <a:schemeClr val="dk2"/>
              </a:solidFill>
            </a:endParaRPr>
          </a:p>
        </p:txBody>
      </p:sp>
      <p:pic>
        <p:nvPicPr>
          <p:cNvPr id="199" name="Google Shape;199;p31"/>
          <p:cNvPicPr preferRelativeResize="0"/>
          <p:nvPr/>
        </p:nvPicPr>
        <p:blipFill>
          <a:blip r:embed="rId4">
            <a:alphaModFix/>
          </a:blip>
          <a:stretch>
            <a:fillRect/>
          </a:stretch>
        </p:blipFill>
        <p:spPr>
          <a:xfrm>
            <a:off x="232050" y="3021953"/>
            <a:ext cx="2684425" cy="1043425"/>
          </a:xfrm>
          <a:prstGeom prst="rect">
            <a:avLst/>
          </a:prstGeom>
          <a:noFill/>
          <a:ln>
            <a:noFill/>
          </a:ln>
        </p:spPr>
      </p:pic>
      <p:pic>
        <p:nvPicPr>
          <p:cNvPr id="200" name="Google Shape;200;p31"/>
          <p:cNvPicPr preferRelativeResize="0"/>
          <p:nvPr/>
        </p:nvPicPr>
        <p:blipFill>
          <a:blip r:embed="rId5">
            <a:alphaModFix/>
          </a:blip>
          <a:stretch>
            <a:fillRect/>
          </a:stretch>
        </p:blipFill>
        <p:spPr>
          <a:xfrm>
            <a:off x="3829976" y="3068000"/>
            <a:ext cx="2157988" cy="9973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 name="Shape 62"/>
        <p:cNvGrpSpPr/>
        <p:nvPr/>
      </p:nvGrpSpPr>
      <p:grpSpPr>
        <a:xfrm>
          <a:off x="0" y="0"/>
          <a:ext cx="0" cy="0"/>
          <a:chOff x="0" y="0"/>
          <a:chExt cx="0" cy="0"/>
        </a:xfrm>
      </p:grpSpPr>
      <p:sp>
        <p:nvSpPr>
          <p:cNvPr id="63" name="Google Shape;63;p14"/>
          <p:cNvSpPr txBox="1"/>
          <p:nvPr/>
        </p:nvSpPr>
        <p:spPr>
          <a:xfrm>
            <a:off x="893" y="2038350"/>
            <a:ext cx="9144000" cy="463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800">
              <a:solidFill>
                <a:schemeClr val="dk2"/>
              </a:solidFill>
            </a:endParaRPr>
          </a:p>
        </p:txBody>
      </p:sp>
      <p:sp>
        <p:nvSpPr>
          <p:cNvPr id="64" name="Google Shape;64;p14"/>
          <p:cNvSpPr txBox="1"/>
          <p:nvPr/>
        </p:nvSpPr>
        <p:spPr>
          <a:xfrm>
            <a:off x="457200" y="274638"/>
            <a:ext cx="8229600" cy="1143000"/>
          </a:xfrm>
          <a:prstGeom prst="rect">
            <a:avLst/>
          </a:prstGeom>
          <a:noFill/>
          <a:ln>
            <a:noFill/>
          </a:ln>
        </p:spPr>
        <p:txBody>
          <a:bodyPr anchorCtr="0" anchor="ctr" bIns="45700" lIns="91425" spcFirstLastPara="1" rIns="91425" wrap="square" tIns="45700">
            <a:normAutofit lnSpcReduction="10000"/>
          </a:bodyPr>
          <a:lstStyle/>
          <a:p>
            <a:pPr indent="0" lvl="0" marL="0" rtl="0" algn="ctr">
              <a:spcBef>
                <a:spcPts val="0"/>
              </a:spcBef>
              <a:spcAft>
                <a:spcPts val="0"/>
              </a:spcAft>
              <a:buNone/>
            </a:pPr>
            <a:r>
              <a:rPr lang="en" sz="2800">
                <a:solidFill>
                  <a:srgbClr val="000000"/>
                </a:solidFill>
                <a:latin typeface="Calibri"/>
                <a:ea typeface="Calibri"/>
                <a:cs typeface="Calibri"/>
                <a:sym typeface="Calibri"/>
              </a:rPr>
              <a:t>Spin-Direction-Spin Coupling of Quasiguided Modes in Plasmonic Crystals</a:t>
            </a:r>
            <a:endParaRPr sz="4400">
              <a:solidFill>
                <a:srgbClr val="000000"/>
              </a:solidFill>
              <a:latin typeface="Calibri"/>
              <a:ea typeface="Calibri"/>
              <a:cs typeface="Calibri"/>
              <a:sym typeface="Calibri"/>
            </a:endParaRPr>
          </a:p>
        </p:txBody>
      </p:sp>
      <p:sp>
        <p:nvSpPr>
          <p:cNvPr id="65" name="Google Shape;65;p14"/>
          <p:cNvSpPr txBox="1"/>
          <p:nvPr/>
        </p:nvSpPr>
        <p:spPr>
          <a:xfrm>
            <a:off x="915300" y="1137410"/>
            <a:ext cx="7315200" cy="1958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a:p>
            <a:pPr indent="0" lvl="0" marL="0" marR="0" rtl="0" algn="ctr">
              <a:spcBef>
                <a:spcPts val="0"/>
              </a:spcBef>
              <a:spcAft>
                <a:spcPts val="0"/>
              </a:spcAft>
              <a:buNone/>
            </a:pPr>
            <a:r>
              <a:rPr lang="en" sz="1800">
                <a:solidFill>
                  <a:srgbClr val="000000"/>
                </a:solidFill>
                <a:latin typeface="Calibri"/>
                <a:ea typeface="Calibri"/>
                <a:cs typeface="Calibri"/>
                <a:sym typeface="Calibri"/>
              </a:rPr>
              <a:t>Jeeban Kumar Nayak¹*, Harley Suchiang¹, Subir Kumar Ray¹, Shyamal Guchhait¹, Ayan Banerjee¹,</a:t>
            </a:r>
            <a:br>
              <a:rPr lang="en" sz="1800">
                <a:solidFill>
                  <a:srgbClr val="000000"/>
                </a:solidFill>
                <a:latin typeface="Calibri"/>
                <a:ea typeface="Calibri"/>
                <a:cs typeface="Calibri"/>
                <a:sym typeface="Calibri"/>
              </a:rPr>
            </a:br>
            <a:r>
              <a:rPr lang="en" sz="1800">
                <a:solidFill>
                  <a:srgbClr val="000000"/>
                </a:solidFill>
                <a:latin typeface="Calibri"/>
                <a:ea typeface="Calibri"/>
                <a:cs typeface="Calibri"/>
                <a:sym typeface="Calibri"/>
              </a:rPr>
              <a:t>Subhasish Dutta Gupta¹², and Nirmalya Ghosh¹²</a:t>
            </a:r>
            <a:endParaRPr/>
          </a:p>
          <a:p>
            <a:pPr indent="0" lvl="0" marL="0" marR="0" rtl="0" algn="ctr">
              <a:spcBef>
                <a:spcPts val="0"/>
              </a:spcBef>
              <a:spcAft>
                <a:spcPts val="0"/>
              </a:spcAft>
              <a:buNone/>
            </a:pPr>
            <a:r>
              <a:rPr lang="en" sz="1600">
                <a:solidFill>
                  <a:srgbClr val="000000"/>
                </a:solidFill>
                <a:latin typeface="Calibri"/>
                <a:ea typeface="Calibri"/>
                <a:cs typeface="Calibri"/>
                <a:sym typeface="Calibri"/>
              </a:rPr>
              <a:t>¹ Department of Physical Sciences, Indian Institute of Science Education and Research Kolkata, Mohanpur, India, 741246</a:t>
            </a:r>
            <a:br>
              <a:rPr lang="en" sz="1600">
                <a:solidFill>
                  <a:srgbClr val="000000"/>
                </a:solidFill>
                <a:latin typeface="Calibri"/>
                <a:ea typeface="Calibri"/>
                <a:cs typeface="Calibri"/>
                <a:sym typeface="Calibri"/>
              </a:rPr>
            </a:br>
            <a:r>
              <a:rPr lang="en" sz="1600">
                <a:solidFill>
                  <a:srgbClr val="000000"/>
                </a:solidFill>
                <a:latin typeface="Calibri"/>
                <a:ea typeface="Calibri"/>
                <a:cs typeface="Calibri"/>
                <a:sym typeface="Calibri"/>
              </a:rPr>
              <a:t>² Tata Centre for Interdisciplinary Sciences, TIFRH, Hyderabad 500107, India</a:t>
            </a:r>
            <a:endParaRPr/>
          </a:p>
        </p:txBody>
      </p:sp>
      <p:sp>
        <p:nvSpPr>
          <p:cNvPr id="66" name="Google Shape;66;p14"/>
          <p:cNvSpPr txBox="1"/>
          <p:nvPr/>
        </p:nvSpPr>
        <p:spPr>
          <a:xfrm>
            <a:off x="764179" y="3725850"/>
            <a:ext cx="3000000" cy="1242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Raj Gaurav Tripathi </a:t>
            </a:r>
            <a:endParaRPr/>
          </a:p>
          <a:p>
            <a:pPr indent="0" lvl="0" marL="0" rtl="0" algn="l">
              <a:spcBef>
                <a:spcPts val="0"/>
              </a:spcBef>
              <a:spcAft>
                <a:spcPts val="0"/>
              </a:spcAft>
              <a:buNone/>
            </a:pPr>
            <a:r>
              <a:rPr lang="en"/>
              <a:t>Department of Physical Sciences</a:t>
            </a:r>
            <a:endParaRPr/>
          </a:p>
          <a:p>
            <a:pPr indent="0" lvl="0" marL="0" rtl="0" algn="l">
              <a:spcBef>
                <a:spcPts val="0"/>
              </a:spcBef>
              <a:spcAft>
                <a:spcPts val="0"/>
              </a:spcAft>
              <a:buNone/>
            </a:pPr>
            <a:r>
              <a:rPr lang="en"/>
              <a:t>IISER Kolkata</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Date: May 27, 2025</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Forward Spin Hall Effect</a:t>
            </a:r>
            <a:endParaRPr/>
          </a:p>
        </p:txBody>
      </p:sp>
      <p:pic>
        <p:nvPicPr>
          <p:cNvPr id="206" name="Google Shape;206;p32"/>
          <p:cNvPicPr preferRelativeResize="0"/>
          <p:nvPr/>
        </p:nvPicPr>
        <p:blipFill>
          <a:blip r:embed="rId3">
            <a:alphaModFix/>
          </a:blip>
          <a:stretch>
            <a:fillRect/>
          </a:stretch>
        </p:blipFill>
        <p:spPr>
          <a:xfrm>
            <a:off x="152400" y="1170125"/>
            <a:ext cx="8005673" cy="2118424"/>
          </a:xfrm>
          <a:prstGeom prst="rect">
            <a:avLst/>
          </a:prstGeom>
          <a:noFill/>
          <a:ln>
            <a:noFill/>
          </a:ln>
        </p:spPr>
      </p:pic>
      <p:pic>
        <p:nvPicPr>
          <p:cNvPr id="207" name="Google Shape;207;p32"/>
          <p:cNvPicPr preferRelativeResize="0"/>
          <p:nvPr/>
        </p:nvPicPr>
        <p:blipFill>
          <a:blip r:embed="rId4">
            <a:alphaModFix/>
          </a:blip>
          <a:stretch>
            <a:fillRect/>
          </a:stretch>
        </p:blipFill>
        <p:spPr>
          <a:xfrm>
            <a:off x="1890975" y="3167275"/>
            <a:ext cx="4165574" cy="1798151"/>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Inverse Spin Hall Effect of Light </a:t>
            </a:r>
            <a:endParaRPr/>
          </a:p>
        </p:txBody>
      </p:sp>
      <p:pic>
        <p:nvPicPr>
          <p:cNvPr id="213" name="Google Shape;213;p33"/>
          <p:cNvPicPr preferRelativeResize="0"/>
          <p:nvPr/>
        </p:nvPicPr>
        <p:blipFill>
          <a:blip r:embed="rId3">
            <a:alphaModFix/>
          </a:blip>
          <a:stretch>
            <a:fillRect/>
          </a:stretch>
        </p:blipFill>
        <p:spPr>
          <a:xfrm>
            <a:off x="152400" y="1170125"/>
            <a:ext cx="8839202" cy="1571414"/>
          </a:xfrm>
          <a:prstGeom prst="rect">
            <a:avLst/>
          </a:prstGeom>
          <a:noFill/>
          <a:ln>
            <a:noFill/>
          </a:ln>
        </p:spPr>
      </p:pic>
      <p:pic>
        <p:nvPicPr>
          <p:cNvPr id="214" name="Google Shape;214;p33"/>
          <p:cNvPicPr preferRelativeResize="0"/>
          <p:nvPr/>
        </p:nvPicPr>
        <p:blipFill>
          <a:blip r:embed="rId4">
            <a:alphaModFix/>
          </a:blip>
          <a:stretch>
            <a:fillRect/>
          </a:stretch>
        </p:blipFill>
        <p:spPr>
          <a:xfrm>
            <a:off x="1436276" y="2741550"/>
            <a:ext cx="5817811" cy="22495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Fano Resonance Enhanced Effects</a:t>
            </a:r>
            <a:endParaRPr/>
          </a:p>
        </p:txBody>
      </p:sp>
      <p:pic>
        <p:nvPicPr>
          <p:cNvPr id="220" name="Google Shape;220;p34"/>
          <p:cNvPicPr preferRelativeResize="0"/>
          <p:nvPr/>
        </p:nvPicPr>
        <p:blipFill>
          <a:blip r:embed="rId3">
            <a:alphaModFix/>
          </a:blip>
          <a:stretch>
            <a:fillRect/>
          </a:stretch>
        </p:blipFill>
        <p:spPr>
          <a:xfrm>
            <a:off x="1938561" y="2893945"/>
            <a:ext cx="5117998" cy="1174650"/>
          </a:xfrm>
          <a:prstGeom prst="rect">
            <a:avLst/>
          </a:prstGeom>
          <a:noFill/>
          <a:ln>
            <a:noFill/>
          </a:ln>
        </p:spPr>
      </p:pic>
      <p:pic>
        <p:nvPicPr>
          <p:cNvPr id="221" name="Google Shape;221;p34"/>
          <p:cNvPicPr preferRelativeResize="0"/>
          <p:nvPr/>
        </p:nvPicPr>
        <p:blipFill>
          <a:blip r:embed="rId4">
            <a:alphaModFix/>
          </a:blip>
          <a:stretch>
            <a:fillRect/>
          </a:stretch>
        </p:blipFill>
        <p:spPr>
          <a:xfrm>
            <a:off x="152400" y="1170125"/>
            <a:ext cx="8839200" cy="1382515"/>
          </a:xfrm>
          <a:prstGeom prst="rect">
            <a:avLst/>
          </a:prstGeom>
          <a:noFill/>
          <a:ln>
            <a:noFill/>
          </a:ln>
        </p:spPr>
      </p:pic>
      <p:sp>
        <p:nvSpPr>
          <p:cNvPr id="222" name="Google Shape;222;p34"/>
          <p:cNvSpPr txBox="1"/>
          <p:nvPr/>
        </p:nvSpPr>
        <p:spPr>
          <a:xfrm>
            <a:off x="2464151" y="4068600"/>
            <a:ext cx="4890300" cy="915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2"/>
                </a:solidFill>
              </a:rPr>
              <a:t>The Stokes vector element S3 of the k-space arc segments of the leaky quasiguided mode recorded for input unpolarized (U), LCP and RCP light at λ = 530nm demonstrates resonant enhancement of froward and inverse spin Hall effect of light.</a:t>
            </a:r>
            <a:endParaRPr sz="1200">
              <a:solidFill>
                <a:schemeClr val="dk2"/>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Theoretical Validation</a:t>
            </a:r>
            <a:endParaRPr/>
          </a:p>
        </p:txBody>
      </p:sp>
      <p:pic>
        <p:nvPicPr>
          <p:cNvPr id="228" name="Google Shape;228;p35"/>
          <p:cNvPicPr preferRelativeResize="0"/>
          <p:nvPr/>
        </p:nvPicPr>
        <p:blipFill>
          <a:blip r:embed="rId3">
            <a:alphaModFix/>
          </a:blip>
          <a:stretch>
            <a:fillRect/>
          </a:stretch>
        </p:blipFill>
        <p:spPr>
          <a:xfrm>
            <a:off x="152400" y="1017725"/>
            <a:ext cx="7628750" cy="3271501"/>
          </a:xfrm>
          <a:prstGeom prst="rect">
            <a:avLst/>
          </a:prstGeom>
          <a:noFill/>
          <a:ln>
            <a:noFill/>
          </a:ln>
        </p:spPr>
      </p:pic>
      <p:pic>
        <p:nvPicPr>
          <p:cNvPr id="229" name="Google Shape;229;p35"/>
          <p:cNvPicPr preferRelativeResize="0"/>
          <p:nvPr/>
        </p:nvPicPr>
        <p:blipFill>
          <a:blip r:embed="rId4">
            <a:alphaModFix/>
          </a:blip>
          <a:stretch>
            <a:fillRect/>
          </a:stretch>
        </p:blipFill>
        <p:spPr>
          <a:xfrm>
            <a:off x="311700" y="2503200"/>
            <a:ext cx="8434253" cy="2448274"/>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3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Theoretical</a:t>
            </a:r>
            <a:r>
              <a:rPr lang="en"/>
              <a:t> Validation </a:t>
            </a:r>
            <a:endParaRPr/>
          </a:p>
        </p:txBody>
      </p:sp>
      <p:pic>
        <p:nvPicPr>
          <p:cNvPr id="235" name="Google Shape;235;p36"/>
          <p:cNvPicPr preferRelativeResize="0"/>
          <p:nvPr/>
        </p:nvPicPr>
        <p:blipFill rotWithShape="1">
          <a:blip r:embed="rId3">
            <a:alphaModFix/>
          </a:blip>
          <a:srcRect b="0" l="0" r="0" t="42349"/>
          <a:stretch/>
        </p:blipFill>
        <p:spPr>
          <a:xfrm>
            <a:off x="152400" y="1102625"/>
            <a:ext cx="7138523" cy="1764775"/>
          </a:xfrm>
          <a:prstGeom prst="rect">
            <a:avLst/>
          </a:prstGeom>
          <a:noFill/>
          <a:ln>
            <a:noFill/>
          </a:ln>
        </p:spPr>
      </p:pic>
      <p:pic>
        <p:nvPicPr>
          <p:cNvPr id="236" name="Google Shape;236;p36"/>
          <p:cNvPicPr preferRelativeResize="0"/>
          <p:nvPr/>
        </p:nvPicPr>
        <p:blipFill>
          <a:blip r:embed="rId4">
            <a:alphaModFix/>
          </a:blip>
          <a:stretch>
            <a:fillRect/>
          </a:stretch>
        </p:blipFill>
        <p:spPr>
          <a:xfrm>
            <a:off x="5868350" y="445025"/>
            <a:ext cx="2633823" cy="3209774"/>
          </a:xfrm>
          <a:prstGeom prst="rect">
            <a:avLst/>
          </a:prstGeom>
          <a:noFill/>
          <a:ln>
            <a:noFill/>
          </a:ln>
        </p:spPr>
      </p:pic>
      <p:sp>
        <p:nvSpPr>
          <p:cNvPr id="237" name="Google Shape;237;p36"/>
          <p:cNvSpPr txBox="1"/>
          <p:nvPr/>
        </p:nvSpPr>
        <p:spPr>
          <a:xfrm>
            <a:off x="5704464" y="3654797"/>
            <a:ext cx="3881100" cy="732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2"/>
                </a:solidFill>
              </a:rPr>
              <a:t>Spin to orbital AM conversion of the quasiguided photonic modes of the WPC in the k-space Stokes vectors and Mueller matrix elements.</a:t>
            </a:r>
            <a:endParaRPr sz="1200">
              <a:solidFill>
                <a:schemeClr val="dk2"/>
              </a:solidFill>
            </a:endParaRPr>
          </a:p>
        </p:txBody>
      </p:sp>
      <p:sp>
        <p:nvSpPr>
          <p:cNvPr id="238" name="Google Shape;238;p36"/>
          <p:cNvSpPr txBox="1"/>
          <p:nvPr/>
        </p:nvSpPr>
        <p:spPr>
          <a:xfrm>
            <a:off x="0" y="3092000"/>
            <a:ext cx="5593200" cy="157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t>T</a:t>
            </a:r>
            <a:r>
              <a:rPr lang="en" sz="1800"/>
              <a:t>ight focusing imposes a φ-dependent geometric phase </a:t>
            </a:r>
            <a:endParaRPr sz="1800"/>
          </a:p>
          <a:p>
            <a:pPr indent="0" lvl="0" marL="0" rtl="0" algn="l">
              <a:spcBef>
                <a:spcPts val="0"/>
              </a:spcBef>
              <a:spcAft>
                <a:spcPts val="0"/>
              </a:spcAft>
              <a:buNone/>
            </a:pPr>
            <a:r>
              <a:rPr lang="en" sz="1800"/>
              <a:t>The grating’s fixed anisotropy selects between TE and TM modes (giving phase and amplitude differences). </a:t>
            </a:r>
            <a:endParaRPr sz="18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3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we did.. </a:t>
            </a:r>
            <a:endParaRPr/>
          </a:p>
        </p:txBody>
      </p:sp>
      <p:sp>
        <p:nvSpPr>
          <p:cNvPr id="244" name="Google Shape;244;p37"/>
          <p:cNvSpPr txBox="1"/>
          <p:nvPr/>
        </p:nvSpPr>
        <p:spPr>
          <a:xfrm>
            <a:off x="163200" y="1170125"/>
            <a:ext cx="8980800" cy="3811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t>We designed a plasmonic crystal that supports leaky guided modes sensitive to polarization.</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 sz="1800"/>
              <a:t>We used a darkfield Fourier-domain Mueller matrix microscope to probe scattering in momentum space.</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 sz="1800"/>
              <a:t>We measured full polarization response (Mueller matrices) for various input polarizations.</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 sz="1800"/>
              <a:t>We observed spin-to-orbit angular momentum conversion and distinct spin Hall effects.</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 sz="1800"/>
              <a:t>All effects were enhanced near a Fano resonance, due to strong anisotropic response.</a:t>
            </a:r>
            <a:endParaRPr sz="1800"/>
          </a:p>
          <a:p>
            <a:pPr indent="0" lvl="0" marL="0" rtl="0" algn="l">
              <a:spcBef>
                <a:spcPts val="0"/>
              </a:spcBef>
              <a:spcAft>
                <a:spcPts val="0"/>
              </a:spcAft>
              <a:buNone/>
            </a:pPr>
            <a:r>
              <a:t/>
            </a:r>
            <a:endParaRPr sz="18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3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Ac</a:t>
            </a:r>
            <a:r>
              <a:rPr lang="en" sz="3000"/>
              <a:t>hievements.. </a:t>
            </a:r>
            <a:endParaRPr sz="3000"/>
          </a:p>
          <a:p>
            <a:pPr indent="0" lvl="0" marL="0" rtl="0" algn="l">
              <a:spcBef>
                <a:spcPts val="0"/>
              </a:spcBef>
              <a:spcAft>
                <a:spcPts val="0"/>
              </a:spcAft>
              <a:buNone/>
            </a:pPr>
            <a:r>
              <a:t/>
            </a:r>
            <a:endParaRPr sz="3000"/>
          </a:p>
        </p:txBody>
      </p:sp>
      <p:pic>
        <p:nvPicPr>
          <p:cNvPr id="250" name="Google Shape;250;p38"/>
          <p:cNvPicPr preferRelativeResize="0"/>
          <p:nvPr/>
        </p:nvPicPr>
        <p:blipFill>
          <a:blip r:embed="rId3">
            <a:alphaModFix/>
          </a:blip>
          <a:stretch>
            <a:fillRect/>
          </a:stretch>
        </p:blipFill>
        <p:spPr>
          <a:xfrm>
            <a:off x="0" y="1595630"/>
            <a:ext cx="9144002" cy="1445311"/>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3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Potential Applications</a:t>
            </a:r>
            <a:endParaRPr/>
          </a:p>
        </p:txBody>
      </p:sp>
      <p:pic>
        <p:nvPicPr>
          <p:cNvPr id="256" name="Google Shape;256;p39"/>
          <p:cNvPicPr preferRelativeResize="0"/>
          <p:nvPr/>
        </p:nvPicPr>
        <p:blipFill>
          <a:blip r:embed="rId3">
            <a:alphaModFix/>
          </a:blip>
          <a:stretch>
            <a:fillRect/>
          </a:stretch>
        </p:blipFill>
        <p:spPr>
          <a:xfrm>
            <a:off x="152400" y="1170125"/>
            <a:ext cx="8839198" cy="1865331"/>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pic>
        <p:nvPicPr>
          <p:cNvPr id="261" name="Google Shape;261;p40"/>
          <p:cNvPicPr preferRelativeResize="0"/>
          <p:nvPr/>
        </p:nvPicPr>
        <p:blipFill>
          <a:blip r:embed="rId3">
            <a:alphaModFix/>
          </a:blip>
          <a:stretch>
            <a:fillRect/>
          </a:stretch>
        </p:blipFill>
        <p:spPr>
          <a:xfrm>
            <a:off x="3024625" y="305800"/>
            <a:ext cx="3094750" cy="3094750"/>
          </a:xfrm>
          <a:prstGeom prst="rect">
            <a:avLst/>
          </a:prstGeom>
          <a:noFill/>
          <a:ln>
            <a:noFill/>
          </a:ln>
        </p:spPr>
      </p:pic>
      <p:sp>
        <p:nvSpPr>
          <p:cNvPr id="262" name="Google Shape;262;p40"/>
          <p:cNvSpPr txBox="1"/>
          <p:nvPr/>
        </p:nvSpPr>
        <p:spPr>
          <a:xfrm>
            <a:off x="3694650" y="3100525"/>
            <a:ext cx="2217600" cy="55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solidFill>
                  <a:schemeClr val="dk2"/>
                </a:solidFill>
              </a:rPr>
              <a:t>Thank you..</a:t>
            </a:r>
            <a:endParaRPr sz="2400">
              <a:solidFill>
                <a:schemeClr val="dk2"/>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sp>
        <p:nvSpPr>
          <p:cNvPr id="71" name="Google Shape;71;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a:t>
            </a:r>
            <a:r>
              <a:rPr lang="en"/>
              <a:t>'s Coming.. </a:t>
            </a:r>
            <a:endParaRPr/>
          </a:p>
        </p:txBody>
      </p:sp>
      <p:sp>
        <p:nvSpPr>
          <p:cNvPr id="72" name="Google Shape;72;p15"/>
          <p:cNvSpPr txBox="1"/>
          <p:nvPr/>
        </p:nvSpPr>
        <p:spPr>
          <a:xfrm>
            <a:off x="311696" y="1105245"/>
            <a:ext cx="3470100" cy="463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rPr>
              <a:t>Spin Orbit Coupling in electron. </a:t>
            </a:r>
            <a:endParaRPr sz="1800">
              <a:solidFill>
                <a:schemeClr val="dk2"/>
              </a:solidFill>
            </a:endParaRPr>
          </a:p>
        </p:txBody>
      </p:sp>
      <p:sp>
        <p:nvSpPr>
          <p:cNvPr id="73" name="Google Shape;73;p15"/>
          <p:cNvSpPr txBox="1"/>
          <p:nvPr/>
        </p:nvSpPr>
        <p:spPr>
          <a:xfrm>
            <a:off x="311702" y="1569059"/>
            <a:ext cx="3470100" cy="463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rPr>
              <a:t>Angular Momentum of light </a:t>
            </a:r>
            <a:endParaRPr sz="1800">
              <a:solidFill>
                <a:schemeClr val="dk2"/>
              </a:solidFill>
            </a:endParaRPr>
          </a:p>
        </p:txBody>
      </p:sp>
      <p:sp>
        <p:nvSpPr>
          <p:cNvPr id="74" name="Google Shape;74;p15"/>
          <p:cNvSpPr txBox="1"/>
          <p:nvPr/>
        </p:nvSpPr>
        <p:spPr>
          <a:xfrm>
            <a:off x="311693" y="2032846"/>
            <a:ext cx="3470100" cy="463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rPr>
              <a:t>Spin </a:t>
            </a:r>
            <a:r>
              <a:rPr lang="en" sz="1800">
                <a:solidFill>
                  <a:schemeClr val="dk2"/>
                </a:solidFill>
              </a:rPr>
              <a:t>Orbit Interaction of light </a:t>
            </a:r>
            <a:endParaRPr sz="1800">
              <a:solidFill>
                <a:schemeClr val="dk2"/>
              </a:solidFill>
            </a:endParaRPr>
          </a:p>
        </p:txBody>
      </p:sp>
      <p:sp>
        <p:nvSpPr>
          <p:cNvPr id="75" name="Google Shape;75;p15"/>
          <p:cNvSpPr txBox="1"/>
          <p:nvPr/>
        </p:nvSpPr>
        <p:spPr>
          <a:xfrm>
            <a:off x="311712" y="2496646"/>
            <a:ext cx="3470100" cy="463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rPr>
              <a:t>Geometric phases of light </a:t>
            </a:r>
            <a:endParaRPr sz="1800">
              <a:solidFill>
                <a:schemeClr val="dk2"/>
              </a:solidFill>
            </a:endParaRPr>
          </a:p>
        </p:txBody>
      </p:sp>
      <p:sp>
        <p:nvSpPr>
          <p:cNvPr id="76" name="Google Shape;76;p15"/>
          <p:cNvSpPr txBox="1"/>
          <p:nvPr/>
        </p:nvSpPr>
        <p:spPr>
          <a:xfrm>
            <a:off x="311692" y="2897530"/>
            <a:ext cx="3470100" cy="463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rPr>
              <a:t>Photonic Spin Hall Effects </a:t>
            </a:r>
            <a:endParaRPr sz="1800">
              <a:solidFill>
                <a:schemeClr val="dk2"/>
              </a:solidFill>
            </a:endParaRPr>
          </a:p>
        </p:txBody>
      </p:sp>
      <p:sp>
        <p:nvSpPr>
          <p:cNvPr id="77" name="Google Shape;77;p15"/>
          <p:cNvSpPr txBox="1"/>
          <p:nvPr/>
        </p:nvSpPr>
        <p:spPr>
          <a:xfrm>
            <a:off x="4572002" y="1105246"/>
            <a:ext cx="3470100" cy="463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rPr>
              <a:t>Plasmonic Photonic Crystal </a:t>
            </a:r>
            <a:endParaRPr sz="1800">
              <a:solidFill>
                <a:schemeClr val="dk2"/>
              </a:solidFill>
            </a:endParaRPr>
          </a:p>
        </p:txBody>
      </p:sp>
      <p:sp>
        <p:nvSpPr>
          <p:cNvPr id="78" name="Google Shape;78;p15"/>
          <p:cNvSpPr txBox="1"/>
          <p:nvPr/>
        </p:nvSpPr>
        <p:spPr>
          <a:xfrm>
            <a:off x="4572000" y="1569049"/>
            <a:ext cx="3470100" cy="463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rPr>
              <a:t>Guided Modes </a:t>
            </a:r>
            <a:endParaRPr sz="1800">
              <a:solidFill>
                <a:schemeClr val="dk2"/>
              </a:solidFill>
            </a:endParaRPr>
          </a:p>
        </p:txBody>
      </p:sp>
      <p:sp>
        <p:nvSpPr>
          <p:cNvPr id="79" name="Google Shape;79;p15"/>
          <p:cNvSpPr txBox="1"/>
          <p:nvPr/>
        </p:nvSpPr>
        <p:spPr>
          <a:xfrm>
            <a:off x="4571990" y="1902807"/>
            <a:ext cx="3470100" cy="463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rPr>
              <a:t>Darkfield Microscopy </a:t>
            </a:r>
            <a:r>
              <a:rPr lang="en" sz="1800">
                <a:solidFill>
                  <a:schemeClr val="dk2"/>
                </a:solidFill>
              </a:rPr>
              <a:t>S</a:t>
            </a:r>
            <a:endParaRPr sz="1800">
              <a:solidFill>
                <a:schemeClr val="dk2"/>
              </a:solidFill>
            </a:endParaRPr>
          </a:p>
        </p:txBody>
      </p:sp>
      <p:sp>
        <p:nvSpPr>
          <p:cNvPr id="80" name="Google Shape;80;p15"/>
          <p:cNvSpPr txBox="1"/>
          <p:nvPr/>
        </p:nvSpPr>
        <p:spPr>
          <a:xfrm>
            <a:off x="4572002" y="2339846"/>
            <a:ext cx="3470100" cy="463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rPr>
              <a:t>Fano Resonance Spectrum </a:t>
            </a:r>
            <a:endParaRPr sz="1800">
              <a:solidFill>
                <a:schemeClr val="dk2"/>
              </a:solidFill>
            </a:endParaRPr>
          </a:p>
        </p:txBody>
      </p:sp>
      <p:sp>
        <p:nvSpPr>
          <p:cNvPr id="81" name="Google Shape;81;p15"/>
          <p:cNvSpPr txBox="1"/>
          <p:nvPr/>
        </p:nvSpPr>
        <p:spPr>
          <a:xfrm>
            <a:off x="4572002" y="2803646"/>
            <a:ext cx="3470100" cy="463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rPr>
              <a:t>Spin to Orbit Conversion </a:t>
            </a:r>
            <a:endParaRPr sz="1800">
              <a:solidFill>
                <a:schemeClr val="dk2"/>
              </a:solidFill>
            </a:endParaRPr>
          </a:p>
        </p:txBody>
      </p:sp>
      <p:sp>
        <p:nvSpPr>
          <p:cNvPr id="82" name="Google Shape;82;p15"/>
          <p:cNvSpPr txBox="1"/>
          <p:nvPr/>
        </p:nvSpPr>
        <p:spPr>
          <a:xfrm>
            <a:off x="4572002" y="3251671"/>
            <a:ext cx="3470100" cy="463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rPr>
              <a:t>Forward </a:t>
            </a:r>
            <a:r>
              <a:rPr lang="en" sz="1800">
                <a:solidFill>
                  <a:schemeClr val="dk2"/>
                </a:solidFill>
              </a:rPr>
              <a:t>S</a:t>
            </a:r>
            <a:r>
              <a:rPr lang="en" sz="1800">
                <a:solidFill>
                  <a:schemeClr val="dk2"/>
                </a:solidFill>
              </a:rPr>
              <a:t>pin Hall Effect </a:t>
            </a:r>
            <a:endParaRPr sz="1800">
              <a:solidFill>
                <a:schemeClr val="dk2"/>
              </a:solidFill>
            </a:endParaRPr>
          </a:p>
        </p:txBody>
      </p:sp>
      <p:sp>
        <p:nvSpPr>
          <p:cNvPr id="83" name="Google Shape;83;p15"/>
          <p:cNvSpPr txBox="1"/>
          <p:nvPr/>
        </p:nvSpPr>
        <p:spPr>
          <a:xfrm>
            <a:off x="4571995" y="3704496"/>
            <a:ext cx="3470100" cy="463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rPr>
              <a:t>Inverse Spin Hall Effect </a:t>
            </a:r>
            <a:endParaRPr sz="1800">
              <a:solidFill>
                <a:schemeClr val="dk2"/>
              </a:solidFill>
            </a:endParaRPr>
          </a:p>
        </p:txBody>
      </p:sp>
      <p:sp>
        <p:nvSpPr>
          <p:cNvPr id="84" name="Google Shape;84;p15"/>
          <p:cNvSpPr txBox="1"/>
          <p:nvPr/>
        </p:nvSpPr>
        <p:spPr>
          <a:xfrm>
            <a:off x="4572002" y="4125773"/>
            <a:ext cx="3470100" cy="463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rPr>
              <a:t>Theoritical Validation </a:t>
            </a:r>
            <a:endParaRPr sz="1800">
              <a:solidFill>
                <a:schemeClr val="dk2"/>
              </a:solidFill>
            </a:endParaRPr>
          </a:p>
        </p:txBody>
      </p:sp>
      <p:sp>
        <p:nvSpPr>
          <p:cNvPr id="85" name="Google Shape;85;p15"/>
          <p:cNvSpPr txBox="1"/>
          <p:nvPr/>
        </p:nvSpPr>
        <p:spPr>
          <a:xfrm>
            <a:off x="4571998" y="4502041"/>
            <a:ext cx="3470100" cy="463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rPr>
              <a:t>Achievements and Applications </a:t>
            </a:r>
            <a:endParaRPr sz="1800">
              <a:solidFill>
                <a:schemeClr val="dk2"/>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Spin Orbit Interaction of electron</a:t>
            </a:r>
            <a:endParaRPr/>
          </a:p>
        </p:txBody>
      </p:sp>
      <p:pic>
        <p:nvPicPr>
          <p:cNvPr id="91" name="Google Shape;91;p16"/>
          <p:cNvPicPr preferRelativeResize="0"/>
          <p:nvPr/>
        </p:nvPicPr>
        <p:blipFill>
          <a:blip r:embed="rId3">
            <a:alphaModFix/>
          </a:blip>
          <a:stretch>
            <a:fillRect/>
          </a:stretch>
        </p:blipFill>
        <p:spPr>
          <a:xfrm>
            <a:off x="152400" y="1170125"/>
            <a:ext cx="6672865" cy="3820977"/>
          </a:xfrm>
          <a:prstGeom prst="rect">
            <a:avLst/>
          </a:prstGeom>
          <a:noFill/>
          <a:ln>
            <a:noFill/>
          </a:ln>
        </p:spPr>
      </p:pic>
      <p:pic>
        <p:nvPicPr>
          <p:cNvPr id="92" name="Google Shape;92;p16"/>
          <p:cNvPicPr preferRelativeResize="0"/>
          <p:nvPr/>
        </p:nvPicPr>
        <p:blipFill>
          <a:blip r:embed="rId4">
            <a:alphaModFix/>
          </a:blip>
          <a:stretch>
            <a:fillRect/>
          </a:stretch>
        </p:blipFill>
        <p:spPr>
          <a:xfrm>
            <a:off x="6315352" y="1840843"/>
            <a:ext cx="2516947" cy="18997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Light as a photon</a:t>
            </a:r>
            <a:endParaRPr/>
          </a:p>
        </p:txBody>
      </p:sp>
      <p:pic>
        <p:nvPicPr>
          <p:cNvPr id="98" name="Google Shape;98;p17"/>
          <p:cNvPicPr preferRelativeResize="0"/>
          <p:nvPr/>
        </p:nvPicPr>
        <p:blipFill>
          <a:blip r:embed="rId3">
            <a:alphaModFix/>
          </a:blip>
          <a:stretch>
            <a:fillRect/>
          </a:stretch>
        </p:blipFill>
        <p:spPr>
          <a:xfrm>
            <a:off x="-812618" y="1410700"/>
            <a:ext cx="9144000" cy="2603508"/>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Orbital Angular momentum </a:t>
            </a:r>
            <a:endParaRPr/>
          </a:p>
        </p:txBody>
      </p:sp>
      <p:pic>
        <p:nvPicPr>
          <p:cNvPr id="104" name="Google Shape;104;p18"/>
          <p:cNvPicPr preferRelativeResize="0"/>
          <p:nvPr/>
        </p:nvPicPr>
        <p:blipFill>
          <a:blip r:embed="rId3">
            <a:alphaModFix/>
          </a:blip>
          <a:stretch>
            <a:fillRect/>
          </a:stretch>
        </p:blipFill>
        <p:spPr>
          <a:xfrm>
            <a:off x="-1102720" y="1540239"/>
            <a:ext cx="8839202" cy="2277322"/>
          </a:xfrm>
          <a:prstGeom prst="rect">
            <a:avLst/>
          </a:prstGeom>
          <a:noFill/>
          <a:ln>
            <a:noFill/>
          </a:ln>
        </p:spPr>
      </p:pic>
      <p:pic>
        <p:nvPicPr>
          <p:cNvPr id="105" name="Google Shape;105;p18"/>
          <p:cNvPicPr preferRelativeResize="0"/>
          <p:nvPr/>
        </p:nvPicPr>
        <p:blipFill>
          <a:blip r:embed="rId4">
            <a:alphaModFix/>
          </a:blip>
          <a:stretch>
            <a:fillRect/>
          </a:stretch>
        </p:blipFill>
        <p:spPr>
          <a:xfrm>
            <a:off x="6575025" y="1218100"/>
            <a:ext cx="2257275" cy="20274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Spin and Orbital Angular Momentum. </a:t>
            </a:r>
            <a:endParaRPr/>
          </a:p>
        </p:txBody>
      </p:sp>
      <p:pic>
        <p:nvPicPr>
          <p:cNvPr id="111" name="Google Shape;111;p19"/>
          <p:cNvPicPr preferRelativeResize="0"/>
          <p:nvPr/>
        </p:nvPicPr>
        <p:blipFill>
          <a:blip r:embed="rId3">
            <a:alphaModFix/>
          </a:blip>
          <a:stretch>
            <a:fillRect/>
          </a:stretch>
        </p:blipFill>
        <p:spPr>
          <a:xfrm>
            <a:off x="152400" y="1170125"/>
            <a:ext cx="7865906" cy="3820973"/>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Why SOI? </a:t>
            </a:r>
            <a:endParaRPr/>
          </a:p>
        </p:txBody>
      </p:sp>
      <p:pic>
        <p:nvPicPr>
          <p:cNvPr id="117" name="Google Shape;117;p20"/>
          <p:cNvPicPr preferRelativeResize="0"/>
          <p:nvPr/>
        </p:nvPicPr>
        <p:blipFill>
          <a:blip r:embed="rId3">
            <a:alphaModFix/>
          </a:blip>
          <a:stretch>
            <a:fillRect/>
          </a:stretch>
        </p:blipFill>
        <p:spPr>
          <a:xfrm>
            <a:off x="152400" y="1170125"/>
            <a:ext cx="8458423" cy="3820975"/>
          </a:xfrm>
          <a:prstGeom prst="rect">
            <a:avLst/>
          </a:prstGeom>
          <a:noFill/>
          <a:ln cap="flat" cmpd="sng" w="9525">
            <a:solidFill>
              <a:srgbClr val="000000"/>
            </a:solidFill>
            <a:prstDash val="solid"/>
            <a:round/>
            <a:headEnd len="sm" w="sm" type="none"/>
            <a:tailEnd len="sm" w="sm" type="none"/>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Types of Geometric phases</a:t>
            </a:r>
            <a:endParaRPr/>
          </a:p>
        </p:txBody>
      </p:sp>
      <p:sp>
        <p:nvSpPr>
          <p:cNvPr id="123" name="Google Shape;123;p21"/>
          <p:cNvSpPr txBox="1"/>
          <p:nvPr>
            <p:ph idx="1" type="body"/>
          </p:nvPr>
        </p:nvSpPr>
        <p:spPr>
          <a:xfrm>
            <a:off x="311700" y="1152475"/>
            <a:ext cx="8007600" cy="34164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a:solidFill>
                  <a:srgbClr val="000000"/>
                </a:solidFill>
              </a:rPr>
              <a:t>Spin-Orbit Interaction (SOI) couples light's polarization (spin) and spatial structure (orbit).</a:t>
            </a:r>
            <a:endParaRPr>
              <a:solidFill>
                <a:srgbClr val="000000"/>
              </a:solidFill>
            </a:endParaRPr>
          </a:p>
          <a:p>
            <a:pPr indent="0" lvl="0" marL="0" rtl="0" algn="l">
              <a:spcBef>
                <a:spcPts val="1200"/>
              </a:spcBef>
              <a:spcAft>
                <a:spcPts val="0"/>
              </a:spcAft>
              <a:buNone/>
            </a:pPr>
            <a:r>
              <a:t/>
            </a:r>
            <a:endParaRPr>
              <a:solidFill>
                <a:srgbClr val="000000"/>
              </a:solidFill>
            </a:endParaRPr>
          </a:p>
          <a:p>
            <a:pPr indent="0" lvl="0" marL="0" rtl="0" algn="l">
              <a:spcBef>
                <a:spcPts val="1200"/>
              </a:spcBef>
              <a:spcAft>
                <a:spcPts val="0"/>
              </a:spcAft>
              <a:buNone/>
            </a:pPr>
            <a:r>
              <a:rPr lang="en">
                <a:solidFill>
                  <a:srgbClr val="000000"/>
                </a:solidFill>
              </a:rPr>
              <a:t>Leads to geometric phases in various scenarios:</a:t>
            </a:r>
            <a:endParaRPr>
              <a:solidFill>
                <a:srgbClr val="000000"/>
              </a:solidFill>
            </a:endParaRPr>
          </a:p>
          <a:p>
            <a:pPr indent="0" lvl="0" marL="0" rtl="0" algn="l">
              <a:spcBef>
                <a:spcPts val="1200"/>
              </a:spcBef>
              <a:spcAft>
                <a:spcPts val="0"/>
              </a:spcAft>
              <a:buNone/>
            </a:pPr>
            <a:r>
              <a:rPr lang="en">
                <a:solidFill>
                  <a:srgbClr val="000000"/>
                </a:solidFill>
              </a:rPr>
              <a:t>Beam redirection</a:t>
            </a:r>
            <a:endParaRPr>
              <a:solidFill>
                <a:srgbClr val="000000"/>
              </a:solidFill>
            </a:endParaRPr>
          </a:p>
          <a:p>
            <a:pPr indent="0" lvl="0" marL="0" rtl="0" algn="l">
              <a:spcBef>
                <a:spcPts val="1200"/>
              </a:spcBef>
              <a:spcAft>
                <a:spcPts val="0"/>
              </a:spcAft>
              <a:buNone/>
            </a:pPr>
            <a:r>
              <a:rPr lang="en">
                <a:solidFill>
                  <a:srgbClr val="000000"/>
                </a:solidFill>
              </a:rPr>
              <a:t>Polarization cycling</a:t>
            </a:r>
            <a:endParaRPr>
              <a:solidFill>
                <a:srgbClr val="000000"/>
              </a:solidFill>
            </a:endParaRPr>
          </a:p>
          <a:p>
            <a:pPr indent="0" lvl="0" marL="0" rtl="0" algn="l">
              <a:spcBef>
                <a:spcPts val="1200"/>
              </a:spcBef>
              <a:spcAft>
                <a:spcPts val="0"/>
              </a:spcAft>
              <a:buNone/>
            </a:pPr>
            <a:r>
              <a:rPr lang="en">
                <a:solidFill>
                  <a:srgbClr val="000000"/>
                </a:solidFill>
              </a:rPr>
              <a:t>Mode transformations</a:t>
            </a:r>
            <a:endParaRPr>
              <a:solidFill>
                <a:srgbClr val="000000"/>
              </a:solidFill>
            </a:endParaRPr>
          </a:p>
          <a:p>
            <a:pPr indent="0" lvl="0" marL="0" rtl="0" algn="l">
              <a:spcBef>
                <a:spcPts val="1200"/>
              </a:spcBef>
              <a:spcAft>
                <a:spcPts val="1200"/>
              </a:spcAft>
              <a:buNone/>
            </a:pPr>
            <a:r>
              <a:rPr lang="en">
                <a:solidFill>
                  <a:srgbClr val="000000"/>
                </a:solidFill>
              </a:rPr>
              <a:t>Optical media, scattering, focusing</a:t>
            </a:r>
            <a:endParaRPr>
              <a:solidFill>
                <a:srgbClr val="000000"/>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